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72" r:id="rId8"/>
    <p:sldId id="273" r:id="rId9"/>
    <p:sldId id="274" r:id="rId10"/>
    <p:sldId id="275" r:id="rId11"/>
    <p:sldId id="297" r:id="rId12"/>
    <p:sldId id="298" r:id="rId13"/>
    <p:sldId id="276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4" r:id="rId30"/>
    <p:sldId id="296" r:id="rId31"/>
    <p:sldId id="293" r:id="rId32"/>
    <p:sldId id="29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4E"/>
    <a:srgbClr val="05054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71" autoAdjust="0"/>
  </p:normalViewPr>
  <p:slideViewPr>
    <p:cSldViewPr>
      <p:cViewPr varScale="1">
        <p:scale>
          <a:sx n="66" d="100"/>
          <a:sy n="66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2" d="100"/>
        <a:sy n="82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A5BFA5-819D-436F-A1B4-E61127DF27FD}" type="datetimeFigureOut">
              <a:rPr lang="en-US" smtClean="0"/>
              <a:pPr/>
              <a:t>6/8/2011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D0C7-72C2-402E-86BF-368CCE59D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A5BFA5-819D-436F-A1B4-E61127DF27FD}" type="datetimeFigureOut">
              <a:rPr lang="en-US" smtClean="0"/>
              <a:pPr/>
              <a:t>6/8/2011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D0C7-72C2-402E-86BF-368CCE59D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5791200"/>
          </a:xfrm>
        </p:spPr>
        <p:txBody>
          <a:bodyPr anchor="ctr" anchorCtr="1"/>
          <a:lstStyle>
            <a:lvl1pPr marL="0" indent="0">
              <a:buNone/>
              <a:defRPr sz="5000">
                <a:effectLst>
                  <a:outerShdw blurRad="152400" sx="101000" sy="101000" algn="tl" rotWithShape="0">
                    <a:srgbClr val="000000"/>
                  </a:outerShdw>
                </a:effectLst>
              </a:defRPr>
            </a:lvl1pPr>
            <a:lvl2pPr>
              <a:buNone/>
              <a:defRPr b="0" i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A5BFA5-819D-436F-A1B4-E61127DF27FD}" type="datetimeFigureOut">
              <a:rPr lang="en-US" smtClean="0"/>
              <a:pPr/>
              <a:t>6/8/2011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D0C7-72C2-402E-86BF-368CCE59D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A5BFA5-819D-436F-A1B4-E61127DF27FD}" type="datetimeFigureOut">
              <a:rPr lang="en-US" smtClean="0"/>
              <a:pPr/>
              <a:t>6/8/2011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D0C7-72C2-402E-86BF-368CCE59D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A5BFA5-819D-436F-A1B4-E61127DF27FD}" type="datetimeFigureOut">
              <a:rPr lang="en-US" smtClean="0"/>
              <a:pPr/>
              <a:t>6/8/2011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D0C7-72C2-402E-86BF-368CCE59D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A5BFA5-819D-436F-A1B4-E61127DF27FD}" type="datetimeFigureOut">
              <a:rPr lang="en-US" smtClean="0"/>
              <a:pPr/>
              <a:t>6/8/2011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D0C7-72C2-402E-86BF-368CCE59D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A5BFA5-819D-436F-A1B4-E61127DF27FD}" type="datetimeFigureOut">
              <a:rPr lang="en-US" smtClean="0"/>
              <a:pPr/>
              <a:t>6/8/2011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D0C7-72C2-402E-86BF-368CCE59D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A5BFA5-819D-436F-A1B4-E61127DF27FD}" type="datetimeFigureOut">
              <a:rPr lang="en-US" smtClean="0"/>
              <a:pPr/>
              <a:t>6/8/2011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D0C7-72C2-402E-86BF-368CCE59D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A5BFA5-819D-436F-A1B4-E61127DF27FD}" type="datetimeFigureOut">
              <a:rPr lang="en-US" smtClean="0"/>
              <a:pPr/>
              <a:t>6/8/2011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DBD0C7-72C2-402E-86BF-368CCE59D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-4000" contrast="-7000"/>
          </a:blip>
          <a:srcRect/>
          <a:stretch>
            <a:fillRect t="-4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748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5500" b="1" kern="1200">
          <a:solidFill>
            <a:schemeClr val="bg1"/>
          </a:solidFill>
          <a:effectLst>
            <a:outerShdw blurRad="152400" sx="101000" sy="101000" algn="tl" rotWithShape="0">
              <a:srgbClr val="06064E"/>
            </a:outerShdw>
          </a:effectLst>
          <a:latin typeface="Centaur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1" kern="1200">
          <a:solidFill>
            <a:schemeClr val="bg1"/>
          </a:solidFill>
          <a:effectLst>
            <a:outerShdw blurRad="152400" sx="101000" sy="101000" algn="tl" rotWithShape="0">
              <a:srgbClr val="000000"/>
            </a:outerShdw>
          </a:effectLst>
          <a:latin typeface="Centaur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i="0" kern="1200">
          <a:solidFill>
            <a:schemeClr val="bg1"/>
          </a:solidFill>
          <a:effectLst>
            <a:outerShdw blurRad="152400" sx="101000" sy="101000" algn="tl" rotWithShape="0">
              <a:srgbClr val="000000"/>
            </a:outerShdw>
          </a:effectLst>
          <a:latin typeface="Centaur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368300" algn="tl" rotWithShape="0">
              <a:schemeClr val="tx1"/>
            </a:outerShdw>
          </a:effectLst>
          <a:latin typeface="Lucida San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368300" algn="tl" rotWithShape="0">
              <a:schemeClr val="tx1"/>
            </a:outerShdw>
          </a:effectLst>
          <a:latin typeface="Lucida San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368300" algn="tl" rotWithShape="0">
              <a:schemeClr val="tx1"/>
            </a:outerShdw>
          </a:effectLst>
          <a:latin typeface="Lucida San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>
            <a:noAutofit/>
          </a:bodyPr>
          <a:lstStyle/>
          <a:p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Creating </a:t>
            </a:r>
            <a:br>
              <a:rPr lang="en-US" sz="6000" dirty="0" smtClean="0"/>
            </a:br>
            <a:r>
              <a:rPr lang="en-US" sz="6000" dirty="0" smtClean="0"/>
              <a:t>Inclusive Communities:</a:t>
            </a:r>
            <a:br>
              <a:rPr lang="en-US" sz="6000" dirty="0" smtClean="0"/>
            </a:br>
            <a:r>
              <a:rPr lang="en-US" sz="6000" dirty="0" smtClean="0"/>
              <a:t>Pathways to the </a:t>
            </a:r>
            <a:r>
              <a:rPr lang="en-US" sz="6000" dirty="0" smtClean="0"/>
              <a:t>Vision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endParaRPr lang="en-US" sz="6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Agencies</a:t>
            </a:r>
            <a:endParaRPr lang="en-US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457200" y="24384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Typical community activities</a:t>
            </a:r>
            <a:endParaRPr kumimoji="0" lang="en-US" sz="5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 contained service programs leaves people wandering in a blind alley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Inclusive communities directs attention to the network of streets and roads that can lead to opportunities for better lives for everyone.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7400" y="2438399"/>
            <a:ext cx="3352800" cy="1524001"/>
          </a:xfrm>
        </p:spPr>
        <p:txBody>
          <a:bodyPr>
            <a:normAutofit lnSpcReduction="10000"/>
          </a:bodyPr>
          <a:lstStyle/>
          <a:p>
            <a:r>
              <a:rPr lang="en-US" sz="9600" dirty="0" smtClean="0"/>
              <a:t>Live</a:t>
            </a:r>
            <a:endParaRPr lang="en-US" sz="9600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514600" y="2209800"/>
            <a:ext cx="3886200" cy="1447799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Work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352800" y="2438401"/>
            <a:ext cx="3886200" cy="1447799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Play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362200" y="2590801"/>
            <a:ext cx="3886200" cy="1447799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Grow</a:t>
            </a:r>
            <a:endParaRPr kumimoji="0" lang="en-US" sz="9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build="p"/>
      <p:bldP spid="3" grpId="0" build="p"/>
      <p:bldP spid="4" grpId="0" build="p"/>
      <p:bldP spid="4" grpId="1" build="allAtOnce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>
            <a:spLocks/>
          </p:cNvSpPr>
          <p:nvPr/>
        </p:nvSpPr>
        <p:spPr>
          <a:xfrm>
            <a:off x="0" y="-7620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Strength, beauty,</a:t>
            </a:r>
            <a:r>
              <a:rPr kumimoji="0" lang="en-US" sz="5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 courage and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inherent gifts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0" y="152400"/>
            <a:ext cx="9144000" cy="5410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People belong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17" name="Content Placeholder 1"/>
          <p:cNvSpPr txBox="1">
            <a:spLocks/>
          </p:cNvSpPr>
          <p:nvPr/>
        </p:nvSpPr>
        <p:spPr>
          <a:xfrm>
            <a:off x="304800" y="632460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Attending regular schools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19" name="Content Placeholder 1"/>
          <p:cNvSpPr txBox="1">
            <a:spLocks/>
          </p:cNvSpPr>
          <p:nvPr/>
        </p:nvSpPr>
        <p:spPr>
          <a:xfrm>
            <a:off x="0" y="152400"/>
            <a:ext cx="9144000" cy="5410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Part of a family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20" name="Content Placeholder 1"/>
          <p:cNvSpPr txBox="1">
            <a:spLocks/>
          </p:cNvSpPr>
          <p:nvPr/>
        </p:nvSpPr>
        <p:spPr>
          <a:xfrm>
            <a:off x="0" y="152400"/>
            <a:ext cx="9144000" cy="5410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Adults who nurture them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21" name="Content Placeholder 1"/>
          <p:cNvSpPr txBox="1">
            <a:spLocks/>
          </p:cNvSpPr>
          <p:nvPr/>
        </p:nvSpPr>
        <p:spPr>
          <a:xfrm>
            <a:off x="0" y="152400"/>
            <a:ext cx="9144000" cy="5410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5000" b="1" dirty="0" smtClean="0"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latin typeface="Centaur" pitchFamily="18" charset="0"/>
              </a:rPr>
              <a:t>Regular schools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22" name="Content Placeholder 1"/>
          <p:cNvSpPr txBox="1">
            <a:spLocks/>
          </p:cNvSpPr>
          <p:nvPr/>
        </p:nvSpPr>
        <p:spPr>
          <a:xfrm>
            <a:off x="0" y="152400"/>
            <a:ext cx="9144000" cy="5410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5000" b="1" dirty="0" smtClean="0"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latin typeface="Centaur" pitchFamily="18" charset="0"/>
              </a:rPr>
              <a:t>Classrooms with children</a:t>
            </a:r>
            <a:endParaRPr lang="en-US" sz="5000" b="1" dirty="0"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latin typeface="Centaur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5000" b="1" dirty="0" smtClean="0"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latin typeface="Centaur" pitchFamily="18" charset="0"/>
              </a:rPr>
              <a:t>without disabilities</a:t>
            </a:r>
          </a:p>
        </p:txBody>
      </p:sp>
      <p:sp>
        <p:nvSpPr>
          <p:cNvPr id="23" name="Content Placeholder 1"/>
          <p:cNvSpPr txBox="1">
            <a:spLocks/>
          </p:cNvSpPr>
          <p:nvPr/>
        </p:nvSpPr>
        <p:spPr>
          <a:xfrm>
            <a:off x="0" y="152400"/>
            <a:ext cx="9144000" cy="5410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5000" b="1" dirty="0" smtClean="0"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latin typeface="Centaur" pitchFamily="18" charset="0"/>
              </a:rPr>
              <a:t>Regular school activities</a:t>
            </a:r>
          </a:p>
        </p:txBody>
      </p:sp>
      <p:sp>
        <p:nvSpPr>
          <p:cNvPr id="24" name="Content Placeholder 1"/>
          <p:cNvSpPr txBox="1">
            <a:spLocks/>
          </p:cNvSpPr>
          <p:nvPr/>
        </p:nvSpPr>
        <p:spPr>
          <a:xfrm>
            <a:off x="0" y="152400"/>
            <a:ext cx="9144000" cy="5410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5000" b="1" dirty="0" smtClean="0"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latin typeface="Centaur" pitchFamily="18" charset="0"/>
              </a:rPr>
              <a:t>Community recreation activities</a:t>
            </a:r>
          </a:p>
        </p:txBody>
      </p:sp>
      <p:sp>
        <p:nvSpPr>
          <p:cNvPr id="25" name="Content Placeholder 1"/>
          <p:cNvSpPr txBox="1">
            <a:spLocks/>
          </p:cNvSpPr>
          <p:nvPr/>
        </p:nvSpPr>
        <p:spPr>
          <a:xfrm>
            <a:off x="0" y="152400"/>
            <a:ext cx="9144000" cy="5410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5000" b="1" dirty="0" smtClean="0"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latin typeface="Centaur" pitchFamily="18" charset="0"/>
              </a:rPr>
              <a:t>Spiritual activities</a:t>
            </a:r>
          </a:p>
        </p:txBody>
      </p:sp>
      <p:sp>
        <p:nvSpPr>
          <p:cNvPr id="26" name="Content Placeholder 1"/>
          <p:cNvSpPr txBox="1">
            <a:spLocks/>
          </p:cNvSpPr>
          <p:nvPr/>
        </p:nvSpPr>
        <p:spPr>
          <a:xfrm>
            <a:off x="0" y="152400"/>
            <a:ext cx="9144000" cy="5410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5000" b="1" dirty="0" smtClean="0"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latin typeface="Centaur" pitchFamily="18" charset="0"/>
              </a:rPr>
              <a:t>Choose where one lives,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5000" b="1" dirty="0" smtClean="0"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latin typeface="Centaur" pitchFamily="18" charset="0"/>
              </a:rPr>
              <a:t>works, leisure and worship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5791200"/>
          </a:xfrm>
        </p:spPr>
        <p:txBody>
          <a:bodyPr>
            <a:normAutofit/>
          </a:bodyPr>
          <a:lstStyle/>
          <a:p>
            <a:r>
              <a:rPr lang="en-US" sz="9000" dirty="0" smtClean="0"/>
              <a:t>Pathways</a:t>
            </a:r>
            <a:endParaRPr lang="en-US" sz="9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2895600"/>
          </a:xfrm>
        </p:spPr>
        <p:txBody>
          <a:bodyPr/>
          <a:lstStyle/>
          <a:p>
            <a:r>
              <a:rPr lang="en-US" dirty="0" smtClean="0"/>
              <a:t>Shift in focus of planning from</a:t>
            </a: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0" y="2209799"/>
            <a:ext cx="9144000" cy="2209801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deficiencies and  needs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0" y="3200400"/>
            <a:ext cx="9144000" cy="19050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to capacities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5791200"/>
          </a:xfrm>
        </p:spPr>
        <p:txBody>
          <a:bodyPr/>
          <a:lstStyle/>
          <a:p>
            <a:r>
              <a:rPr lang="en-US" dirty="0" smtClean="0"/>
              <a:t>People who know and love the person best should be involved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2895600"/>
          </a:xfrm>
        </p:spPr>
        <p:txBody>
          <a:bodyPr/>
          <a:lstStyle/>
          <a:p>
            <a:r>
              <a:rPr lang="en-US" dirty="0" smtClean="0"/>
              <a:t>The role of Direct Support Professionals needs to move </a:t>
            </a: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0" y="2209799"/>
            <a:ext cx="9144000" cy="2209801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from skills</a:t>
            </a:r>
            <a:r>
              <a:rPr kumimoji="0" lang="en-US" sz="5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 developer</a:t>
            </a:r>
            <a:endParaRPr kumimoji="0" lang="en-US" sz="5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0" y="3200400"/>
            <a:ext cx="9144000" cy="19050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latin typeface="Centaur" pitchFamily="18" charset="0"/>
              </a:rPr>
              <a:t>to community connector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791200"/>
          </a:xfrm>
        </p:spPr>
        <p:txBody>
          <a:bodyPr/>
          <a:lstStyle/>
          <a:p>
            <a:r>
              <a:rPr lang="en-US" dirty="0" smtClean="0"/>
              <a:t>Organizations need to recognize that they serve a role in connecting people and their communities.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5791200"/>
          </a:xfrm>
        </p:spPr>
        <p:txBody>
          <a:bodyPr/>
          <a:lstStyle/>
          <a:p>
            <a:r>
              <a:rPr lang="en-US" dirty="0" smtClean="0"/>
              <a:t>Inclusion entails recognition of our universal “oneness” and interdependence. Inclusion is recognizing that we are “one” even though we are not the “same.”</a:t>
            </a:r>
          </a:p>
          <a:p>
            <a:pPr algn="r"/>
            <a:r>
              <a:rPr lang="en-US" sz="2800" b="0" dirty="0" smtClean="0"/>
              <a:t>Shafik</a:t>
            </a:r>
            <a:r>
              <a:rPr lang="en-US" sz="2800" b="0" dirty="0" smtClean="0"/>
              <a:t> Asante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Conduct research on ways to support people to become contributing members of their communities.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more affordable and accessible housing options in the community.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People should have opportunities to</a:t>
            </a:r>
          </a:p>
          <a:p>
            <a:pPr lvl="1">
              <a:buFont typeface="Arial" pitchFamily="34" charset="0"/>
              <a:buChar char="•"/>
            </a:pPr>
            <a:r>
              <a:rPr lang="en-US" sz="4800" b="1" dirty="0" smtClean="0"/>
              <a:t>Earn a living wage</a:t>
            </a:r>
          </a:p>
          <a:p>
            <a:pPr lvl="1">
              <a:buFont typeface="Arial" pitchFamily="34" charset="0"/>
              <a:buChar char="•"/>
            </a:pPr>
            <a:r>
              <a:rPr lang="en-US" sz="4800" b="1" dirty="0" smtClean="0"/>
              <a:t>Acquire benefits</a:t>
            </a:r>
          </a:p>
          <a:p>
            <a:pPr lvl="1">
              <a:buFont typeface="Arial" pitchFamily="34" charset="0"/>
              <a:buChar char="•"/>
            </a:pPr>
            <a:r>
              <a:rPr lang="en-US" sz="4800" b="1" dirty="0" smtClean="0"/>
              <a:t>Advance their careers</a:t>
            </a:r>
          </a:p>
          <a:p>
            <a:pPr lvl="1">
              <a:buFont typeface="Arial" pitchFamily="34" charset="0"/>
              <a:buChar char="•"/>
            </a:pPr>
            <a:r>
              <a:rPr lang="en-US" sz="4800" b="1" dirty="0" smtClean="0"/>
              <a:t>Plan for retirement</a:t>
            </a:r>
          </a:p>
          <a:p>
            <a:endParaRPr lang="en-US" sz="4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791200"/>
          </a:xfrm>
        </p:spPr>
        <p:txBody>
          <a:bodyPr/>
          <a:lstStyle/>
          <a:p>
            <a:r>
              <a:rPr lang="en-US" dirty="0" smtClean="0"/>
              <a:t>IDEA should be fully implemented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Reallocate federal resources from  segregated “habilitation” to individualized supports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3962399"/>
          </a:xfrm>
        </p:spPr>
        <p:txBody>
          <a:bodyPr/>
          <a:lstStyle/>
          <a:p>
            <a:r>
              <a:rPr lang="en-US" dirty="0" smtClean="0"/>
              <a:t>We must promote the values of acceptance and hospitality for all people.</a:t>
            </a:r>
            <a:endParaRPr lang="en-US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457200" y="3048001"/>
            <a:ext cx="8229600" cy="3962399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If we don’t, how can we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expect it of others?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AAIDD should be at the forefront in promoting promising practices  in the </a:t>
            </a:r>
            <a:r>
              <a:rPr lang="en-US" dirty="0" smtClean="0"/>
              <a:t>crafting of </a:t>
            </a:r>
            <a:r>
              <a:rPr lang="en-US" dirty="0" smtClean="0"/>
              <a:t>inclusive communities.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609601"/>
            <a:ext cx="7696200" cy="5791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Acceptance of all people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Full citizenship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Deeper relationships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Cooperation and collaboration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Diverse community options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5791200"/>
          </a:xfrm>
        </p:spPr>
        <p:txBody>
          <a:bodyPr>
            <a:normAutofit/>
          </a:bodyPr>
          <a:lstStyle/>
          <a:p>
            <a:r>
              <a:rPr lang="en-US" sz="7200" dirty="0" smtClean="0"/>
              <a:t>A Better World</a:t>
            </a:r>
            <a:endParaRPr lang="en-US" sz="7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Waddie Welcome Book Cov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1592890"/>
            <a:ext cx="4762500" cy="3648075"/>
          </a:xfrm>
        </p:spPr>
      </p:pic>
      <p:pic>
        <p:nvPicPr>
          <p:cNvPr id="5" name="Picture 4" descr="Waddie cropp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609600"/>
            <a:ext cx="1600200" cy="310736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905001"/>
            <a:ext cx="9144000" cy="2209799"/>
          </a:xfrm>
        </p:spPr>
        <p:txBody>
          <a:bodyPr>
            <a:normAutofit/>
          </a:bodyPr>
          <a:lstStyle/>
          <a:p>
            <a:r>
              <a:rPr lang="en-US" sz="6600" dirty="0" smtClean="0"/>
              <a:t>Place</a:t>
            </a:r>
            <a:endParaRPr lang="en-US" sz="6600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0" y="1981200"/>
            <a:ext cx="9144000" cy="2209799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Participation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latin typeface="Centaur" pitchFamily="18" charset="0"/>
              </a:rPr>
              <a:t>Choice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Relationships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Waddie DVD Cov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19400" y="1318127"/>
            <a:ext cx="3581400" cy="3330073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addie Welcome Beloved Communi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7875" y="1619250"/>
            <a:ext cx="5048250" cy="36195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beloved community is not a utopia, but a place where the barriers between people gradually come down and where the citizens make a constant effort to address even the most difficult problems of ordinary people.     </a:t>
            </a:r>
            <a:r>
              <a:rPr lang="en-US" sz="2800" b="0" dirty="0" smtClean="0"/>
              <a:t>Rev. Jim Lawson</a:t>
            </a:r>
            <a:endParaRPr lang="en-US" sz="2800" b="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57912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Community-based</a:t>
            </a:r>
            <a:endParaRPr lang="en-US" sz="6600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0" y="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Public Policy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0" y="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Practice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0" y="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Least</a:t>
            </a:r>
            <a:r>
              <a:rPr kumimoji="0" lang="en-US" sz="6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 Restrictive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Mainstreaming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0" y="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Legislation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0" y="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Litigation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0" y="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Transformation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579120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Equality</a:t>
            </a:r>
          </a:p>
          <a:p>
            <a:pPr algn="ctr"/>
            <a:r>
              <a:rPr lang="en-US" sz="6600" dirty="0" smtClean="0"/>
              <a:t>Accommodation</a:t>
            </a:r>
            <a:endParaRPr lang="en-US" sz="6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5791200"/>
          </a:xfrm>
        </p:spPr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0" y="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Friendships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0" y="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Home Ownership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0" y="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uLnTx/>
                <a:uFillTx/>
                <a:latin typeface="Centaur" pitchFamily="18" charset="0"/>
                <a:ea typeface="+mn-ea"/>
                <a:cs typeface="+mn-cs"/>
              </a:rPr>
              <a:t>Real Jobs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5000" b="1" dirty="0" smtClean="0"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latin typeface="Centaur" pitchFamily="18" charset="0"/>
              </a:rPr>
              <a:t>Spiritual </a:t>
            </a:r>
            <a:r>
              <a:rPr lang="en-US" sz="5000" b="1" dirty="0" smtClean="0"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latin typeface="Centaur" pitchFamily="18" charset="0"/>
              </a:rPr>
              <a:t>Fulfillment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0" y="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5000" b="1" dirty="0" smtClean="0">
                <a:solidFill>
                  <a:schemeClr val="bg1"/>
                </a:solidFill>
                <a:effectLst>
                  <a:outerShdw blurRad="152400" sx="101000" sy="101000" algn="tl" rotWithShape="0">
                    <a:srgbClr val="000000"/>
                  </a:outerShdw>
                </a:effectLst>
                <a:latin typeface="Centaur" pitchFamily="18" charset="0"/>
              </a:rPr>
              <a:t>Personal Choice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152400" sx="101000" sy="101000" algn="tl" rotWithShape="0">
                  <a:srgbClr val="000000"/>
                </a:outerShdw>
              </a:effectLst>
              <a:uLnTx/>
              <a:uFillTx/>
              <a:latin typeface="Centaur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/>
          </a:bodyPr>
          <a:lstStyle/>
          <a:p>
            <a:pPr marL="750888" indent="-234950">
              <a:buFont typeface="Arial" pitchFamily="34" charset="0"/>
              <a:buChar char="•"/>
            </a:pPr>
            <a:r>
              <a:rPr lang="en-US" sz="4800" dirty="0" smtClean="0"/>
              <a:t>All people are unique</a:t>
            </a:r>
          </a:p>
          <a:p>
            <a:pPr marL="750888" indent="-234950">
              <a:buFont typeface="Arial" pitchFamily="34" charset="0"/>
              <a:buChar char="•"/>
            </a:pPr>
            <a:r>
              <a:rPr lang="en-US" sz="4800" dirty="0" smtClean="0"/>
              <a:t>Everyone can learn and grow</a:t>
            </a:r>
          </a:p>
          <a:p>
            <a:pPr marL="750888" indent="-234950">
              <a:buFont typeface="Arial" pitchFamily="34" charset="0"/>
              <a:buChar char="•"/>
            </a:pPr>
            <a:r>
              <a:rPr lang="en-US" sz="4800" dirty="0" smtClean="0"/>
              <a:t>Everyone has gifts</a:t>
            </a:r>
          </a:p>
          <a:p>
            <a:pPr marL="750888" indent="-234950">
              <a:buFont typeface="Arial" pitchFamily="34" charset="0"/>
              <a:buChar char="•"/>
            </a:pPr>
            <a:r>
              <a:rPr lang="en-US" sz="4800" dirty="0" smtClean="0"/>
              <a:t>Everyone desires to make contributions</a:t>
            </a:r>
            <a:endParaRPr lang="en-US" sz="4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5791200"/>
          </a:xfrm>
        </p:spPr>
        <p:txBody>
          <a:bodyPr>
            <a:normAutofit/>
          </a:bodyPr>
          <a:lstStyle/>
          <a:p>
            <a:r>
              <a:rPr lang="en-US" sz="9000" dirty="0" smtClean="0"/>
              <a:t>Vision</a:t>
            </a:r>
            <a:endParaRPr lang="en-US" sz="9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95400" y="609601"/>
            <a:ext cx="7391400" cy="5791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Open and accessible for all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Each member takes active part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Safe and empowered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Voices are heard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Contributions acknowledged and valued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Rights and responsibilities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Unique strengths, resources, abilities and capabilities</a:t>
            </a:r>
          </a:p>
          <a:p>
            <a:pPr algn="ctr"/>
            <a:endParaRPr lang="en-US" sz="28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408</Words>
  <Application>Microsoft Office PowerPoint</Application>
  <PresentationFormat>On-screen Show (4:3)</PresentationFormat>
  <Paragraphs>87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  Creating  Inclusive Communities: Pathways to the Vision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Yvonne Miller Nixon</dc:creator>
  <cp:lastModifiedBy>Yvonne Miller Nixon</cp:lastModifiedBy>
  <cp:revision>111</cp:revision>
  <dcterms:created xsi:type="dcterms:W3CDTF">2011-06-07T03:27:14Z</dcterms:created>
  <dcterms:modified xsi:type="dcterms:W3CDTF">2011-06-08T16:21:30Z</dcterms:modified>
</cp:coreProperties>
</file>